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8095"/>
  </p:normalViewPr>
  <p:slideViewPr>
    <p:cSldViewPr snapToGrid="0" snapToObjects="1">
      <p:cViewPr varScale="1">
        <p:scale>
          <a:sx n="131" d="100"/>
          <a:sy n="131" d="100"/>
        </p:scale>
        <p:origin x="1328" y="184"/>
      </p:cViewPr>
      <p:guideLst/>
    </p:cSldViewPr>
  </p:slideViewPr>
  <p:notesTextViewPr>
    <p:cViewPr>
      <p:scale>
        <a:sx n="1" d="1"/>
        <a:sy n="1" d="1"/>
      </p:scale>
      <p:origin x="0" y="-29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Don’t simplify any further.</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A and DE takes the place of B</a:t>
            </a:r>
          </a:p>
          <a:p>
            <a:r>
              <a:rPr lang="en-US" dirty="0"/>
              <a:t>  - Negate each and place them under the NAND – so NOT NOT A</a:t>
            </a:r>
          </a:p>
          <a:p>
            <a:r>
              <a:rPr lang="en-US" dirty="0"/>
              <a:t>6. NOT MN takes the place of A, P NOT Q R takes the place of B</a:t>
            </a:r>
          </a:p>
          <a:p>
            <a:endParaRPr lang="en-US" dirty="0"/>
          </a:p>
          <a:p>
            <a:r>
              <a:rPr lang="en-US" dirty="0"/>
              <a:t>Many of these could be simplified further if we were to apply </a:t>
            </a:r>
            <a:r>
              <a:rPr lang="en-US"/>
              <a:t>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Today... 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The slope would be indicative of 18-24 months.</a:t>
            </a:r>
          </a:p>
          <a:p>
            <a:endParaRPr lang="en-US" dirty="0"/>
          </a:p>
          <a:p>
            <a:r>
              <a:rPr lang="en-US" dirty="0"/>
              <a:t>So looks like we should be hitting 10^10 this year.</a:t>
            </a:r>
          </a:p>
          <a:p>
            <a:endParaRPr lang="en-US" dirty="0"/>
          </a:p>
          <a:p>
            <a:r>
              <a:rPr lang="en-US" dirty="0"/>
              <a:t>4004 -&gt; 2300 (1971)</a:t>
            </a:r>
          </a:p>
          <a:p>
            <a:r>
              <a:rPr lang="en-US" dirty="0"/>
              <a:t>8086 -&gt; 29,000 (1976)</a:t>
            </a:r>
          </a:p>
          <a:p>
            <a:r>
              <a:rPr lang="en-US" dirty="0"/>
              <a:t>5 years …. 2300, 4,600, 9,200, 18,400, 36,800</a:t>
            </a:r>
          </a:p>
          <a:p>
            <a:r>
              <a:rPr lang="en-US" dirty="0"/>
              <a:t>  - so slightly under the line,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Factoring out the A.</a:t>
            </a:r>
          </a:p>
          <a:p>
            <a:endParaRPr lang="en-US" dirty="0"/>
          </a:p>
          <a:p>
            <a:r>
              <a:rPr lang="en-US" dirty="0"/>
              <a:t>So if we have say this circuit…</a:t>
            </a:r>
          </a:p>
          <a:p>
            <a:r>
              <a:rPr lang="en-US" dirty="0"/>
              <a:t>We can write its logic expression using our substitution method.</a:t>
            </a:r>
          </a:p>
          <a:p>
            <a:r>
              <a:rPr lang="en-US" dirty="0"/>
              <a:t>We can then apply the identity with A=Q, B=P and C=R to get an equivalent expression.</a:t>
            </a:r>
          </a:p>
          <a:p>
            <a:r>
              <a:rPr lang="en-US" dirty="0"/>
              <a:t>We can then turn that equivalent expression back into a circuit</a:t>
            </a:r>
          </a:p>
          <a:p>
            <a:r>
              <a:rPr lang="en-US" dirty="0"/>
              <a:t>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is the same… </a:t>
            </a:r>
          </a:p>
          <a:p>
            <a:r>
              <a:rPr lang="en-US" dirty="0"/>
              <a:t>  -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use fewer gates or fewer transistors or </a:t>
            </a:r>
          </a:p>
          <a:p>
            <a:r>
              <a:rPr lang="en-US" dirty="0"/>
              <a:t>give a circuit configuration with a smaller propagation delay or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later reference.</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7.png"/><Relationship Id="rId18" Type="http://schemas.openxmlformats.org/officeDocument/2006/relationships/image" Target="../media/image49.png"/><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image" Target="../media/image56.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5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59.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8.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7.png"/><Relationship Id="rId7" Type="http://schemas.openxmlformats.org/officeDocument/2006/relationships/image" Target="../media/image59.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58.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3.tiff"/><Relationship Id="rId4" Type="http://schemas.openxmlformats.org/officeDocument/2006/relationships/image" Target="../media/image62.tiff"/></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7.tiff"/><Relationship Id="rId5" Type="http://schemas.openxmlformats.org/officeDocument/2006/relationships/hyperlink" Target="https://creativecommons.org/licenses/by/4.0/" TargetMode="Externa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9.emf"/><Relationship Id="rId4" Type="http://schemas.openxmlformats.org/officeDocument/2006/relationships/image" Target="../media/image58.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59.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dirty="0"/>
              <a:t>04 -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7743F9E2-2484-5449-8343-906EC390EAB6}"/>
              </a:ext>
            </a:extLst>
          </p:cNvPr>
          <p:cNvGrpSpPr/>
          <p:nvPr/>
        </p:nvGrpSpPr>
        <p:grpSpPr>
          <a:xfrm>
            <a:off x="4575188" y="3496667"/>
            <a:ext cx="4061689" cy="338554"/>
            <a:chOff x="4575188" y="3496667"/>
            <a:chExt cx="4061689"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061689"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B1678A1-C348-0A43-901A-895CBA01B353}"/>
                    </a:ext>
                  </a:extLst>
                </p:cNvPr>
                <p:cNvSpPr txBox="1"/>
                <p:nvPr/>
              </p:nvSpPr>
              <p:spPr>
                <a:xfrm>
                  <a:off x="7181190" y="3544169"/>
                  <a:ext cx="1250599"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𝐵</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𝐴𝐵</m:t>
                            </m:r>
                          </m:e>
                        </m:acc>
                      </m:oMath>
                    </m:oMathPara>
                  </a14:m>
                  <a:endParaRPr lang="en-US" sz="1800" dirty="0"/>
                </a:p>
              </p:txBody>
            </p:sp>
          </mc:Choice>
          <mc:Fallback xmlns="">
            <p:sp>
              <p:nvSpPr>
                <p:cNvPr id="73" name="TextBox 72">
                  <a:extLst>
                    <a:ext uri="{FF2B5EF4-FFF2-40B4-BE49-F238E27FC236}">
                      <a16:creationId xmlns:a16="http://schemas.microsoft.com/office/drawing/2014/main" id="{1B1678A1-C348-0A43-901A-895CBA01B353}"/>
                    </a:ext>
                  </a:extLst>
                </p:cNvPr>
                <p:cNvSpPr txBox="1">
                  <a:spLocks noRot="1" noChangeAspect="1" noMove="1" noResize="1" noEditPoints="1" noAdjustHandles="1" noChangeArrowheads="1" noChangeShapeType="1" noTextEdit="1"/>
                </p:cNvSpPr>
                <p:nvPr/>
              </p:nvSpPr>
              <p:spPr>
                <a:xfrm>
                  <a:off x="7181190" y="3544169"/>
                  <a:ext cx="1250599" cy="277576"/>
                </a:xfrm>
                <a:prstGeom prst="rect">
                  <a:avLst/>
                </a:prstGeom>
                <a:blipFill>
                  <a:blip r:embed="rId6"/>
                  <a:stretch>
                    <a:fillRect l="-3030" r="-3030" b="-13043"/>
                  </a:stretch>
                </a:blipFill>
              </p:spPr>
              <p:txBody>
                <a:bodyPr/>
                <a:lstStyle/>
                <a:p>
                  <a:r>
                    <a:rPr lang="en-US">
                      <a:noFill/>
                    </a:rPr>
                    <a:t> </a:t>
                  </a:r>
                </a:p>
              </p:txBody>
            </p:sp>
          </mc:Fallback>
        </mc:AlternateContent>
      </p:gr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dissolve">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21554" y="3421916"/>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21554" y="3421916"/>
                <a:ext cx="3089115"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35F607-9C8F-A249-879E-022C08494009}"/>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0"/>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D11016-23AE-6443-A9A5-E548B527B73E}"/>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1"/>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C49B41-6076-CF46-BDEB-AFC78813D314}"/>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2"/>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30D7CCD-847D-E343-95D2-70C6E6A054AF}"/>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3"/>
                <a:stretch>
                  <a:fillRect r="-2299"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AB572F-C6CD-7E4F-81CB-F530D9F66576}"/>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5" name="TextBox 44">
                <a:extLst>
                  <a:ext uri="{FF2B5EF4-FFF2-40B4-BE49-F238E27FC236}">
                    <a16:creationId xmlns:a16="http://schemas.microsoft.com/office/drawing/2014/main" id="{D4AB572F-C6CD-7E4F-81CB-F530D9F66576}"/>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14"/>
                <a:stretch>
                  <a:fillRect l="-2564" r="-25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C4908A-81EC-4A4A-8FFE-525A53194531}"/>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6" name="TextBox 45">
                <a:extLst>
                  <a:ext uri="{FF2B5EF4-FFF2-40B4-BE49-F238E27FC236}">
                    <a16:creationId xmlns:a16="http://schemas.microsoft.com/office/drawing/2014/main" id="{16C4908A-81EC-4A4A-8FFE-525A53194531}"/>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15"/>
                <a:stretch>
                  <a:fillRect l="-3704" t="-5882" r="-2469"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30358" y="3390354"/>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30358" y="3390354"/>
                <a:ext cx="3089114"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9C8ED7-0804-0B4E-8F02-430A55BB999C}"/>
                  </a:ext>
                </a:extLst>
              </p:cNvPr>
              <p:cNvSpPr txBox="1"/>
              <p:nvPr/>
            </p:nvSpPr>
            <p:spPr>
              <a:xfrm>
                <a:off x="3622184"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622184" y="1978141"/>
                <a:ext cx="339131" cy="430887"/>
              </a:xfrm>
              <a:prstGeom prst="rect">
                <a:avLst/>
              </a:prstGeom>
              <a:blipFill>
                <a:blip r:embed="rId10"/>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811A67-429B-8049-A89C-E4D6EB3C11C7}"/>
                  </a:ext>
                </a:extLst>
              </p:cNvPr>
              <p:cNvSpPr txBox="1"/>
              <p:nvPr/>
            </p:nvSpPr>
            <p:spPr>
              <a:xfrm>
                <a:off x="3622184"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622184" y="2456812"/>
                <a:ext cx="339004" cy="430887"/>
              </a:xfrm>
              <a:prstGeom prst="rect">
                <a:avLst/>
              </a:prstGeom>
              <a:blipFill>
                <a:blip r:embed="rId11"/>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BEED3D-2844-4845-9076-3F26260DD299}"/>
                  </a:ext>
                </a:extLst>
              </p:cNvPr>
              <p:cNvSpPr txBox="1"/>
              <p:nvPr/>
            </p:nvSpPr>
            <p:spPr>
              <a:xfrm>
                <a:off x="3622184"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xmlns="">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622184" y="2913642"/>
                <a:ext cx="1787092" cy="430887"/>
              </a:xfrm>
              <a:prstGeom prst="rect">
                <a:avLst/>
              </a:prstGeom>
              <a:blipFill>
                <a:blip r:embed="rId12"/>
                <a:stretch>
                  <a:fillRect l="-4255"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9B809E-459B-BA47-A73C-C798ADBF92DF}"/>
                  </a:ext>
                </a:extLst>
              </p:cNvPr>
              <p:cNvSpPr txBox="1"/>
              <p:nvPr/>
            </p:nvSpPr>
            <p:spPr>
              <a:xfrm>
                <a:off x="3622184"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622184" y="3396445"/>
                <a:ext cx="1907830" cy="430887"/>
              </a:xfrm>
              <a:prstGeom prst="rect">
                <a:avLst/>
              </a:prstGeom>
              <a:blipFill>
                <a:blip r:embed="rId13"/>
                <a:stretch>
                  <a:fillRect l="-3974"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E54338-0660-DA42-A0B1-3C7A12AB0B13}"/>
                  </a:ext>
                </a:extLst>
              </p:cNvPr>
              <p:cNvSpPr txBox="1"/>
              <p:nvPr/>
            </p:nvSpPr>
            <p:spPr>
              <a:xfrm>
                <a:off x="3622184"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622184" y="3856168"/>
                <a:ext cx="974561" cy="527004"/>
              </a:xfrm>
              <a:prstGeom prst="rect">
                <a:avLst/>
              </a:prstGeom>
              <a:blipFill>
                <a:blip r:embed="rId14"/>
                <a:stretch>
                  <a:fillRect l="-7792" t="-6977" r="-1298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7B93191-0614-0048-A397-1A86ED8F003B}"/>
                  </a:ext>
                </a:extLst>
              </p:cNvPr>
              <p:cNvSpPr txBox="1"/>
              <p:nvPr/>
            </p:nvSpPr>
            <p:spPr>
              <a:xfrm>
                <a:off x="3602485"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602485" y="4333233"/>
                <a:ext cx="1479700" cy="489108"/>
              </a:xfrm>
              <a:prstGeom prst="rect">
                <a:avLst/>
              </a:prstGeom>
              <a:blipFill>
                <a:blip r:embed="rId15"/>
                <a:stretch>
                  <a:fillRect l="-4237" r="-3390"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10CB9B-7614-B647-95C1-395C7F241EB7}"/>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6"/>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DC7B3B-C482-584C-9C51-2A065213E626}"/>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7"/>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FDFEDE7-89FA-EC44-BF11-304B50837017}"/>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8"/>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8A48FF-CF58-B24D-AC5F-2603066D698B}"/>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9"/>
                <a:stretch>
                  <a:fillRect r="-2299"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AC3B69-4D33-E44D-8C4F-11CBD8DCD9E4}"/>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3" name="TextBox 42">
                <a:extLst>
                  <a:ext uri="{FF2B5EF4-FFF2-40B4-BE49-F238E27FC236}">
                    <a16:creationId xmlns:a16="http://schemas.microsoft.com/office/drawing/2014/main" id="{F0AC3B69-4D33-E44D-8C4F-11CBD8DCD9E4}"/>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20"/>
                <a:stretch>
                  <a:fillRect l="-2564" r="-25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5DC25B-16A9-FE4A-AD49-BF0EDD5A1557}"/>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4" name="TextBox 43">
                <a:extLst>
                  <a:ext uri="{FF2B5EF4-FFF2-40B4-BE49-F238E27FC236}">
                    <a16:creationId xmlns:a16="http://schemas.microsoft.com/office/drawing/2014/main" id="{5E5DC25B-16A9-FE4A-AD49-BF0EDD5A1557}"/>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21"/>
                <a:stretch>
                  <a:fillRect l="-3704" t="-5882" r="-2469" b="-41176"/>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“AMD 2nd Gen EPYC Rome Processors Feature </a:t>
            </a:r>
            <a:r>
              <a:rPr lang="en-US" sz="1600" b="1" dirty="0"/>
              <a:t>A Gargantuan 39.54 Billion Transistors</a:t>
            </a:r>
            <a:r>
              <a:rPr lang="en-US" sz="1600" dirty="0"/>
              <a:t>”</a:t>
            </a:r>
          </a:p>
          <a:p>
            <a:pPr lvl="1"/>
            <a:r>
              <a:rPr lang="en-US" sz="1600" dirty="0"/>
              <a:t>Oct 22, 2019</a:t>
            </a:r>
          </a:p>
          <a:p>
            <a:pPr lvl="1"/>
            <a:r>
              <a:rPr lang="en-US" sz="1600" dirty="0"/>
              <a:t>https://</a:t>
            </a:r>
            <a:r>
              <a:rPr lang="en-US" sz="1600" dirty="0" err="1"/>
              <a:t>wccftech.com</a:t>
            </a:r>
            <a:r>
              <a:rPr lang="en-US" sz="1600" dirty="0"/>
              <a:t>/amd-2nd-gen-epyc-rome-iod-ccd-chipshots-39-billion-transistors/</a:t>
            </a:r>
          </a:p>
          <a:p>
            <a:pPr lvl="1"/>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i="1" dirty="0"/>
              <a:t>equivalent</a:t>
            </a:r>
            <a:r>
              <a:rPr lang="en-US" sz="1800" dirty="0"/>
              <a:t> if they compute the same Boolean function.</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i="1" dirty="0"/>
              <a:t>Boolean identity </a:t>
            </a:r>
            <a:r>
              <a:rPr lang="en-US" sz="1800" dirty="0"/>
              <a:t>is a rule that allows us to rewrite logical expressions into </a:t>
            </a:r>
            <a:r>
              <a:rPr lang="en-US" sz="1800" i="1" dirty="0"/>
              <a:t>equivalent</a:t>
            </a:r>
            <a:r>
              <a:rPr lang="en-US" sz="1800" dirty="0"/>
              <a:t> logical expressions, which may yield </a:t>
            </a:r>
            <a:r>
              <a:rPr lang="en-US" sz="1800" i="1" dirty="0"/>
              <a:t>better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537092" y="0"/>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a:off x="646627" y="3374430"/>
            <a:ext cx="6693862" cy="2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974754" cy="215893"/>
              </a:xfrm>
              <a:prstGeom prst="rect">
                <a:avLst/>
              </a:prstGeom>
              <a:blipFill>
                <a:blip r:embed="rId19"/>
                <a:stretch>
                  <a:fillRect l="-3947" r="-394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016560" cy="215893"/>
              </a:xfrm>
              <a:prstGeom prst="rect">
                <a:avLst/>
              </a:prstGeom>
              <a:blipFill>
                <a:blip r:embed="rId20"/>
                <a:stretch>
                  <a:fillRect l="-3750" r="-250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6697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05F9060-AA41-6142-8B75-CB677698341D}"/>
                  </a:ext>
                </a:extLst>
              </p:cNvPr>
              <p:cNvSpPr txBox="1"/>
              <p:nvPr/>
            </p:nvSpPr>
            <p:spPr>
              <a:xfrm>
                <a:off x="3506753" y="2466145"/>
                <a:ext cx="1912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27" name="TextBox 26">
                <a:extLst>
                  <a:ext uri="{FF2B5EF4-FFF2-40B4-BE49-F238E27FC236}">
                    <a16:creationId xmlns:a16="http://schemas.microsoft.com/office/drawing/2014/main" id="{905F9060-AA41-6142-8B75-CB677698341D}"/>
                  </a:ext>
                </a:extLst>
              </p:cNvPr>
              <p:cNvSpPr txBox="1">
                <a:spLocks noRot="1" noChangeAspect="1" noMove="1" noResize="1" noEditPoints="1" noAdjustHandles="1" noChangeArrowheads="1" noChangeShapeType="1" noTextEdit="1"/>
              </p:cNvSpPr>
              <p:nvPr/>
            </p:nvSpPr>
            <p:spPr>
              <a:xfrm>
                <a:off x="3506753" y="2466145"/>
                <a:ext cx="1912639" cy="369332"/>
              </a:xfrm>
              <a:prstGeom prst="rect">
                <a:avLst/>
              </a:prstGeom>
              <a:blipFill>
                <a:blip r:embed="rId4"/>
                <a:stretch>
                  <a:fillRect l="-3311" r="-264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406171" y="3265664"/>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406171" y="3265664"/>
                <a:ext cx="889987" cy="369332"/>
              </a:xfrm>
              <a:prstGeom prst="rect">
                <a:avLst/>
              </a:prstGeom>
              <a:blipFill>
                <a:blip r:embed="rId5"/>
                <a:stretch>
                  <a:fillRect l="-7042" r="-7042"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570390" y="4239548"/>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3006740" y="2735637"/>
            <a:ext cx="572902" cy="427123"/>
          </a:xfrm>
          <a:custGeom>
            <a:avLst/>
            <a:gdLst>
              <a:gd name="connsiteX0" fmla="*/ 7233 w 572902"/>
              <a:gd name="connsiteY0" fmla="*/ 427123 h 427123"/>
              <a:gd name="connsiteX1" fmla="*/ 7233 w 572902"/>
              <a:gd name="connsiteY1" fmla="*/ 294085 h 427123"/>
              <a:gd name="connsiteX2" fmla="*/ 13589 w 572902"/>
              <a:gd name="connsiteY2" fmla="*/ 259074 h 427123"/>
              <a:gd name="connsiteX3" fmla="*/ 26301 w 572902"/>
              <a:gd name="connsiteY3" fmla="*/ 238068 h 427123"/>
              <a:gd name="connsiteX4" fmla="*/ 32657 w 572902"/>
              <a:gd name="connsiteY4" fmla="*/ 217062 h 427123"/>
              <a:gd name="connsiteX5" fmla="*/ 58080 w 572902"/>
              <a:gd name="connsiteY5" fmla="*/ 175050 h 427123"/>
              <a:gd name="connsiteX6" fmla="*/ 64436 w 572902"/>
              <a:gd name="connsiteY6" fmla="*/ 154044 h 427123"/>
              <a:gd name="connsiteX7" fmla="*/ 89859 w 572902"/>
              <a:gd name="connsiteY7" fmla="*/ 112032 h 427123"/>
              <a:gd name="connsiteX8" fmla="*/ 102570 w 572902"/>
              <a:gd name="connsiteY8" fmla="*/ 91026 h 427123"/>
              <a:gd name="connsiteX9" fmla="*/ 115282 w 572902"/>
              <a:gd name="connsiteY9" fmla="*/ 70020 h 427123"/>
              <a:gd name="connsiteX10" fmla="*/ 134350 w 572902"/>
              <a:gd name="connsiteY10" fmla="*/ 63018 h 427123"/>
              <a:gd name="connsiteX11" fmla="*/ 172485 w 572902"/>
              <a:gd name="connsiteY11" fmla="*/ 35010 h 427123"/>
              <a:gd name="connsiteX12" fmla="*/ 216976 w 572902"/>
              <a:gd name="connsiteY12" fmla="*/ 21006 h 427123"/>
              <a:gd name="connsiteX13" fmla="*/ 236043 w 572902"/>
              <a:gd name="connsiteY13" fmla="*/ 14004 h 427123"/>
              <a:gd name="connsiteX14" fmla="*/ 420362 w 572902"/>
              <a:gd name="connsiteY14" fmla="*/ 0 h 427123"/>
              <a:gd name="connsiteX15" fmla="*/ 572902 w 572902"/>
              <a:gd name="connsiteY15" fmla="*/ 7002 h 42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2902" h="427123" extrusionOk="0">
                <a:moveTo>
                  <a:pt x="7233" y="427123"/>
                </a:moveTo>
                <a:cubicBezTo>
                  <a:pt x="-5647" y="359346"/>
                  <a:pt x="-3383" y="386812"/>
                  <a:pt x="7233" y="294085"/>
                </a:cubicBezTo>
                <a:cubicBezTo>
                  <a:pt x="10028" y="282593"/>
                  <a:pt x="9357" y="270232"/>
                  <a:pt x="13589" y="259074"/>
                </a:cubicBezTo>
                <a:cubicBezTo>
                  <a:pt x="15356" y="252089"/>
                  <a:pt x="22653" y="246877"/>
                  <a:pt x="26301" y="238068"/>
                </a:cubicBezTo>
                <a:cubicBezTo>
                  <a:pt x="28241" y="230889"/>
                  <a:pt x="29981" y="223790"/>
                  <a:pt x="32657" y="217062"/>
                </a:cubicBezTo>
                <a:cubicBezTo>
                  <a:pt x="40077" y="202350"/>
                  <a:pt x="58080" y="175050"/>
                  <a:pt x="58080" y="175050"/>
                </a:cubicBezTo>
                <a:cubicBezTo>
                  <a:pt x="59238" y="167901"/>
                  <a:pt x="60568" y="161075"/>
                  <a:pt x="64436" y="154044"/>
                </a:cubicBezTo>
                <a:cubicBezTo>
                  <a:pt x="71788" y="138690"/>
                  <a:pt x="80136" y="127772"/>
                  <a:pt x="89859" y="112032"/>
                </a:cubicBezTo>
                <a:cubicBezTo>
                  <a:pt x="91133" y="108284"/>
                  <a:pt x="98079" y="98718"/>
                  <a:pt x="102570" y="91026"/>
                </a:cubicBezTo>
                <a:cubicBezTo>
                  <a:pt x="105752" y="83853"/>
                  <a:pt x="109031" y="73497"/>
                  <a:pt x="115282" y="70020"/>
                </a:cubicBezTo>
                <a:cubicBezTo>
                  <a:pt x="122057" y="68309"/>
                  <a:pt x="128595" y="67663"/>
                  <a:pt x="134350" y="63018"/>
                </a:cubicBezTo>
                <a:cubicBezTo>
                  <a:pt x="148528" y="56112"/>
                  <a:pt x="159009" y="41580"/>
                  <a:pt x="172485" y="35010"/>
                </a:cubicBezTo>
                <a:cubicBezTo>
                  <a:pt x="219591" y="17005"/>
                  <a:pt x="162441" y="32330"/>
                  <a:pt x="216976" y="21006"/>
                </a:cubicBezTo>
                <a:cubicBezTo>
                  <a:pt x="222117" y="19192"/>
                  <a:pt x="228489" y="14564"/>
                  <a:pt x="236043" y="14004"/>
                </a:cubicBezTo>
                <a:cubicBezTo>
                  <a:pt x="280467" y="3907"/>
                  <a:pt x="376947" y="-1338"/>
                  <a:pt x="420362" y="0"/>
                </a:cubicBezTo>
                <a:cubicBezTo>
                  <a:pt x="530835" y="3815"/>
                  <a:pt x="474220" y="10148"/>
                  <a:pt x="572902" y="700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3732872" y="2216858"/>
            <a:ext cx="1460400" cy="307777"/>
          </a:xfrm>
          <a:prstGeom prst="rect">
            <a:avLst/>
          </a:prstGeom>
          <a:noFill/>
        </p:spPr>
        <p:txBody>
          <a:bodyPr wrap="none" rtlCol="0">
            <a:spAutoFit/>
          </a:bodyPr>
          <a:lstStyle/>
          <a:p>
            <a:r>
              <a:rPr lang="en-US" dirty="0"/>
              <a:t>Absorption AND</a:t>
            </a:r>
          </a:p>
        </p:txBody>
      </p:sp>
      <p:sp>
        <p:nvSpPr>
          <p:cNvPr id="65" name="Freeform 64">
            <a:extLst>
              <a:ext uri="{FF2B5EF4-FFF2-40B4-BE49-F238E27FC236}">
                <a16:creationId xmlns:a16="http://schemas.microsoft.com/office/drawing/2014/main" id="{7BA7B91B-F38D-534B-900A-6C6A7F8AB650}"/>
              </a:ext>
            </a:extLst>
          </p:cNvPr>
          <p:cNvSpPr/>
          <p:nvPr/>
        </p:nvSpPr>
        <p:spPr>
          <a:xfrm rot="10800000" flipV="1">
            <a:off x="5419390" y="2662748"/>
            <a:ext cx="722617" cy="602004"/>
          </a:xfrm>
          <a:custGeom>
            <a:avLst/>
            <a:gdLst>
              <a:gd name="connsiteX0" fmla="*/ 9124 w 722617"/>
              <a:gd name="connsiteY0" fmla="*/ 602004 h 602004"/>
              <a:gd name="connsiteX1" fmla="*/ 9124 w 722617"/>
              <a:gd name="connsiteY1" fmla="*/ 414495 h 602004"/>
              <a:gd name="connsiteX2" fmla="*/ 17141 w 722617"/>
              <a:gd name="connsiteY2" fmla="*/ 365150 h 602004"/>
              <a:gd name="connsiteX3" fmla="*/ 33174 w 722617"/>
              <a:gd name="connsiteY3" fmla="*/ 335543 h 602004"/>
              <a:gd name="connsiteX4" fmla="*/ 41191 w 722617"/>
              <a:gd name="connsiteY4" fmla="*/ 305936 h 602004"/>
              <a:gd name="connsiteX5" fmla="*/ 73258 w 722617"/>
              <a:gd name="connsiteY5" fmla="*/ 246723 h 602004"/>
              <a:gd name="connsiteX6" fmla="*/ 81274 w 722617"/>
              <a:gd name="connsiteY6" fmla="*/ 217116 h 602004"/>
              <a:gd name="connsiteX7" fmla="*/ 113342 w 722617"/>
              <a:gd name="connsiteY7" fmla="*/ 157903 h 602004"/>
              <a:gd name="connsiteX8" fmla="*/ 129375 w 722617"/>
              <a:gd name="connsiteY8" fmla="*/ 128296 h 602004"/>
              <a:gd name="connsiteX9" fmla="*/ 145409 w 722617"/>
              <a:gd name="connsiteY9" fmla="*/ 98689 h 602004"/>
              <a:gd name="connsiteX10" fmla="*/ 169459 w 722617"/>
              <a:gd name="connsiteY10" fmla="*/ 88820 h 602004"/>
              <a:gd name="connsiteX11" fmla="*/ 217560 w 722617"/>
              <a:gd name="connsiteY11" fmla="*/ 49344 h 602004"/>
              <a:gd name="connsiteX12" fmla="*/ 273677 w 722617"/>
              <a:gd name="connsiteY12" fmla="*/ 29606 h 602004"/>
              <a:gd name="connsiteX13" fmla="*/ 297728 w 722617"/>
              <a:gd name="connsiteY13" fmla="*/ 19738 h 602004"/>
              <a:gd name="connsiteX14" fmla="*/ 530214 w 722617"/>
              <a:gd name="connsiteY14" fmla="*/ 0 h 602004"/>
              <a:gd name="connsiteX15" fmla="*/ 722617 w 722617"/>
              <a:gd name="connsiteY15" fmla="*/ 9869 h 60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2617" h="602004" extrusionOk="0">
                <a:moveTo>
                  <a:pt x="9124" y="602004"/>
                </a:moveTo>
                <a:cubicBezTo>
                  <a:pt x="-6126" y="507356"/>
                  <a:pt x="-5890" y="545724"/>
                  <a:pt x="9124" y="414495"/>
                </a:cubicBezTo>
                <a:cubicBezTo>
                  <a:pt x="12774" y="398275"/>
                  <a:pt x="9493" y="380947"/>
                  <a:pt x="17141" y="365150"/>
                </a:cubicBezTo>
                <a:cubicBezTo>
                  <a:pt x="20242" y="354320"/>
                  <a:pt x="28500" y="348170"/>
                  <a:pt x="33174" y="335543"/>
                </a:cubicBezTo>
                <a:cubicBezTo>
                  <a:pt x="36445" y="325961"/>
                  <a:pt x="37491" y="315223"/>
                  <a:pt x="41191" y="305936"/>
                </a:cubicBezTo>
                <a:cubicBezTo>
                  <a:pt x="50550" y="285200"/>
                  <a:pt x="73258" y="246723"/>
                  <a:pt x="73258" y="246723"/>
                </a:cubicBezTo>
                <a:cubicBezTo>
                  <a:pt x="74604" y="236651"/>
                  <a:pt x="77021" y="226352"/>
                  <a:pt x="81274" y="217116"/>
                </a:cubicBezTo>
                <a:cubicBezTo>
                  <a:pt x="90557" y="195656"/>
                  <a:pt x="100064" y="181239"/>
                  <a:pt x="113342" y="157903"/>
                </a:cubicBezTo>
                <a:cubicBezTo>
                  <a:pt x="120035" y="143806"/>
                  <a:pt x="127558" y="137948"/>
                  <a:pt x="129375" y="128296"/>
                </a:cubicBezTo>
                <a:cubicBezTo>
                  <a:pt x="133338" y="118203"/>
                  <a:pt x="137262" y="103253"/>
                  <a:pt x="145409" y="98689"/>
                </a:cubicBezTo>
                <a:cubicBezTo>
                  <a:pt x="153536" y="95564"/>
                  <a:pt x="162102" y="94187"/>
                  <a:pt x="169459" y="88820"/>
                </a:cubicBezTo>
                <a:cubicBezTo>
                  <a:pt x="186581" y="77726"/>
                  <a:pt x="200047" y="57787"/>
                  <a:pt x="217560" y="49344"/>
                </a:cubicBezTo>
                <a:cubicBezTo>
                  <a:pt x="277679" y="23533"/>
                  <a:pt x="205854" y="41968"/>
                  <a:pt x="273677" y="29606"/>
                </a:cubicBezTo>
                <a:cubicBezTo>
                  <a:pt x="281008" y="26879"/>
                  <a:pt x="288167" y="20602"/>
                  <a:pt x="297728" y="19738"/>
                </a:cubicBezTo>
                <a:cubicBezTo>
                  <a:pt x="357331" y="5840"/>
                  <a:pt x="475830" y="-579"/>
                  <a:pt x="530214" y="0"/>
                </a:cubicBezTo>
                <a:cubicBezTo>
                  <a:pt x="669537" y="6342"/>
                  <a:pt x="598627" y="13556"/>
                  <a:pt x="722617" y="9869"/>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286326" y="3473661"/>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3100442"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181094"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3544</TotalTime>
  <Words>4502</Words>
  <Application>Microsoft Macintosh PowerPoint</Application>
  <PresentationFormat>On-screen Show (16:9)</PresentationFormat>
  <Paragraphs>774</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Muli</vt:lpstr>
      <vt:lpstr>Nixie One</vt:lpstr>
      <vt:lpstr>Arial</vt:lpstr>
      <vt:lpstr>Cambria Math</vt:lpstr>
      <vt:lpstr>Courier</vt:lpstr>
      <vt:lpstr>Helvetica Neue</vt:lpstr>
      <vt:lpstr>Segoe Print</vt:lpstr>
      <vt:lpstr>Imogen template</vt:lpstr>
      <vt:lpstr>04 -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153</cp:revision>
  <cp:lastPrinted>2022-01-31T12:20:14Z</cp:lastPrinted>
  <dcterms:created xsi:type="dcterms:W3CDTF">2020-08-21T15:18:46Z</dcterms:created>
  <dcterms:modified xsi:type="dcterms:W3CDTF">2022-01-31T14:30:46Z</dcterms:modified>
</cp:coreProperties>
</file>